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7" r:id="rId2"/>
    <p:sldId id="259" r:id="rId3"/>
    <p:sldId id="261" r:id="rId4"/>
    <p:sldId id="274" r:id="rId5"/>
    <p:sldId id="260" r:id="rId6"/>
    <p:sldId id="263" r:id="rId7"/>
    <p:sldId id="265" r:id="rId8"/>
    <p:sldId id="264" r:id="rId9"/>
    <p:sldId id="268" r:id="rId10"/>
    <p:sldId id="267" r:id="rId11"/>
    <p:sldId id="266" r:id="rId12"/>
    <p:sldId id="273" r:id="rId13"/>
    <p:sldId id="271" r:id="rId14"/>
    <p:sldId id="272" r:id="rId15"/>
    <p:sldId id="269" r:id="rId16"/>
    <p:sldId id="275" r:id="rId17"/>
    <p:sldId id="27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230"/>
  </p:normalViewPr>
  <p:slideViewPr>
    <p:cSldViewPr snapToGrid="0" snapToObjects="1">
      <p:cViewPr varScale="1">
        <p:scale>
          <a:sx n="162" d="100"/>
          <a:sy n="162" d="100"/>
        </p:scale>
        <p:origin x="21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12/23/2021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9842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678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445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506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12/23/2021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93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14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1339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6467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042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12/23/2021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569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12/23/2021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56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12/23/2021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33765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4"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14C8C0F0-41E6-6C43-ADB3-8C2C64E4F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62" y="493440"/>
            <a:ext cx="1780174" cy="668610"/>
          </a:xfrm>
          <a:prstGeom prst="rect">
            <a:avLst/>
          </a:prstGeom>
        </p:spPr>
      </p:pic>
      <p:sp>
        <p:nvSpPr>
          <p:cNvPr id="4" name="Rectangle 3">
            <a:extLst>
              <a:ext uri="{FF2B5EF4-FFF2-40B4-BE49-F238E27FC236}">
                <a16:creationId xmlns:a16="http://schemas.microsoft.com/office/drawing/2014/main" id="{71A17E72-BA1B-014D-A93D-E33D3F882871}"/>
              </a:ext>
            </a:extLst>
          </p:cNvPr>
          <p:cNvSpPr/>
          <p:nvPr/>
        </p:nvSpPr>
        <p:spPr>
          <a:xfrm>
            <a:off x="3023616" y="2217942"/>
            <a:ext cx="6096000" cy="2308324"/>
          </a:xfrm>
          <a:prstGeom prst="rect">
            <a:avLst/>
          </a:prstGeom>
        </p:spPr>
        <p:txBody>
          <a:bodyPr>
            <a:sp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ESTATES </a:t>
            </a:r>
          </a:p>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INDUCTION</a:t>
            </a:r>
          </a:p>
        </p:txBody>
      </p:sp>
      <p:cxnSp>
        <p:nvCxnSpPr>
          <p:cNvPr id="3" name="Straight Connector 2">
            <a:extLst>
              <a:ext uri="{FF2B5EF4-FFF2-40B4-BE49-F238E27FC236}">
                <a16:creationId xmlns:a16="http://schemas.microsoft.com/office/drawing/2014/main" id="{F87B9EC8-801E-654B-8BEA-84DA4FCBB58A}"/>
              </a:ext>
            </a:extLst>
          </p:cNvPr>
          <p:cNvCxnSpPr>
            <a:cxnSpLocks/>
          </p:cNvCxnSpPr>
          <p:nvPr/>
        </p:nvCxnSpPr>
        <p:spPr>
          <a:xfrm>
            <a:off x="3538331" y="4554977"/>
            <a:ext cx="507558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694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6C5357EA-BF1F-A045-9AAB-F091066EBD1E}"/>
              </a:ext>
            </a:extLst>
          </p:cNvPr>
          <p:cNvSpPr/>
          <p:nvPr/>
        </p:nvSpPr>
        <p:spPr>
          <a:xfrm>
            <a:off x="7103126" y="2441917"/>
            <a:ext cx="4444230" cy="3139321"/>
          </a:xfrm>
          <a:prstGeom prst="rect">
            <a:avLst/>
          </a:prstGeom>
        </p:spPr>
        <p:txBody>
          <a:bodyPr wrap="square">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do get a good quality lock. The police recommend a D lock.</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Local bike thieves know you are here and they do steal bikes, however over the last five years we have not had a bike stolen that was fitted with a D type lock.</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do take this advice. Of those who do not, several of you will be coming to the estates team to report a theft!</a:t>
            </a:r>
          </a:p>
        </p:txBody>
      </p:sp>
      <p:pic>
        <p:nvPicPr>
          <p:cNvPr id="5122" name="Picture 2" descr="Best Bike Locks 2020 | Best Reviewer">
            <a:extLst>
              <a:ext uri="{FF2B5EF4-FFF2-40B4-BE49-F238E27FC236}">
                <a16:creationId xmlns:a16="http://schemas.microsoft.com/office/drawing/2014/main" id="{CFB532BB-EF75-5F4C-8411-94CB3D5A93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95"/>
          <a:stretch/>
        </p:blipFill>
        <p:spPr bwMode="auto">
          <a:xfrm>
            <a:off x="896147" y="1219740"/>
            <a:ext cx="5786864" cy="4418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1D890E-BF05-8C41-9380-EC9B827F560C}"/>
              </a:ext>
            </a:extLst>
          </p:cNvPr>
          <p:cNvSpPr txBox="1"/>
          <p:nvPr/>
        </p:nvSpPr>
        <p:spPr>
          <a:xfrm>
            <a:off x="8397609" y="1430159"/>
            <a:ext cx="2850777"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Bikes</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Graphic 4" descr="Tricycle">
            <a:extLst>
              <a:ext uri="{FF2B5EF4-FFF2-40B4-BE49-F238E27FC236}">
                <a16:creationId xmlns:a16="http://schemas.microsoft.com/office/drawing/2014/main" id="{982CBF97-F692-D346-A1E2-93CAE6965D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2533" y="1473882"/>
            <a:ext cx="707886" cy="707886"/>
          </a:xfrm>
          <a:prstGeom prst="rect">
            <a:avLst/>
          </a:prstGeom>
        </p:spPr>
      </p:pic>
      <p:cxnSp>
        <p:nvCxnSpPr>
          <p:cNvPr id="13" name="Straight Connector 12">
            <a:extLst>
              <a:ext uri="{FF2B5EF4-FFF2-40B4-BE49-F238E27FC236}">
                <a16:creationId xmlns:a16="http://schemas.microsoft.com/office/drawing/2014/main" id="{94686045-132F-6044-B434-B404F33C0220}"/>
              </a:ext>
            </a:extLst>
          </p:cNvPr>
          <p:cNvCxnSpPr>
            <a:cxnSpLocks/>
          </p:cNvCxnSpPr>
          <p:nvPr/>
        </p:nvCxnSpPr>
        <p:spPr>
          <a:xfrm>
            <a:off x="8535827" y="2181768"/>
            <a:ext cx="1309152" cy="574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4063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pic>
        <p:nvPicPr>
          <p:cNvPr id="5" name="Picture 4" descr="scan001001">
            <a:extLst>
              <a:ext uri="{FF2B5EF4-FFF2-40B4-BE49-F238E27FC236}">
                <a16:creationId xmlns:a16="http://schemas.microsoft.com/office/drawing/2014/main" id="{08D4381A-F00D-FD49-A11F-BBB7C96F2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09" y="806234"/>
            <a:ext cx="394829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B5042C1-FAF8-6643-B280-CE3BEFE4E0DA}"/>
              </a:ext>
            </a:extLst>
          </p:cNvPr>
          <p:cNvSpPr/>
          <p:nvPr/>
        </p:nvSpPr>
        <p:spPr>
          <a:xfrm>
            <a:off x="6171006" y="3126787"/>
            <a:ext cx="4823792" cy="1754326"/>
          </a:xfrm>
          <a:prstGeom prst="rect">
            <a:avLst/>
          </a:prstGeom>
        </p:spPr>
        <p:txBody>
          <a:bodyPr wrap="square">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We have CCTV cameras around campus and images are being monitored for the purpose of crime prevention &amp; public safety. </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We abide by the CCTV code of practice. A copy of which is available by request.</a:t>
            </a:r>
          </a:p>
        </p:txBody>
      </p:sp>
      <p:sp>
        <p:nvSpPr>
          <p:cNvPr id="3" name="TextBox 2">
            <a:extLst>
              <a:ext uri="{FF2B5EF4-FFF2-40B4-BE49-F238E27FC236}">
                <a16:creationId xmlns:a16="http://schemas.microsoft.com/office/drawing/2014/main" id="{0F475B11-B012-2841-9F48-F0B0643FA30F}"/>
              </a:ext>
            </a:extLst>
          </p:cNvPr>
          <p:cNvSpPr txBox="1"/>
          <p:nvPr/>
        </p:nvSpPr>
        <p:spPr>
          <a:xfrm>
            <a:off x="7738803" y="2089894"/>
            <a:ext cx="1761067"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CCTV</a:t>
            </a:r>
          </a:p>
        </p:txBody>
      </p:sp>
      <p:pic>
        <p:nvPicPr>
          <p:cNvPr id="11" name="Graphic 10" descr="Security camera">
            <a:extLst>
              <a:ext uri="{FF2B5EF4-FFF2-40B4-BE49-F238E27FC236}">
                <a16:creationId xmlns:a16="http://schemas.microsoft.com/office/drawing/2014/main" id="{936EEF50-FB0E-3C47-B8E2-F5CB4299D0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3093" y="2156748"/>
            <a:ext cx="574178" cy="574178"/>
          </a:xfrm>
          <a:prstGeom prst="rect">
            <a:avLst/>
          </a:prstGeom>
        </p:spPr>
      </p:pic>
      <p:cxnSp>
        <p:nvCxnSpPr>
          <p:cNvPr id="9" name="Straight Connector 8">
            <a:extLst>
              <a:ext uri="{FF2B5EF4-FFF2-40B4-BE49-F238E27FC236}">
                <a16:creationId xmlns:a16="http://schemas.microsoft.com/office/drawing/2014/main" id="{D17138D4-808D-414E-BF4C-771FAA884874}"/>
              </a:ext>
            </a:extLst>
          </p:cNvPr>
          <p:cNvCxnSpPr>
            <a:cxnSpLocks/>
          </p:cNvCxnSpPr>
          <p:nvPr/>
        </p:nvCxnSpPr>
        <p:spPr>
          <a:xfrm>
            <a:off x="7892825" y="2857414"/>
            <a:ext cx="122113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725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16CCB7CE-AE29-D143-9B0E-5B59C3665239}"/>
              </a:ext>
            </a:extLst>
          </p:cNvPr>
          <p:cNvSpPr/>
          <p:nvPr/>
        </p:nvSpPr>
        <p:spPr>
          <a:xfrm>
            <a:off x="2637521" y="2539145"/>
            <a:ext cx="7726017" cy="2862322"/>
          </a:xfrm>
          <a:prstGeom prst="rect">
            <a:avLst/>
          </a:prstGeom>
        </p:spPr>
        <p:txBody>
          <a:bodyPr wrap="square">
            <a:spAutoFit/>
          </a:bodyPr>
          <a:lstStyle/>
          <a:p>
            <a:r>
              <a:rPr lang="en-GB" altLang="en-US" dirty="0">
                <a:latin typeface="Arial" panose="020B0604020202020204" pitchFamily="34" charset="0"/>
              </a:rPr>
              <a:t>This is the advice given by the government.</a:t>
            </a:r>
          </a:p>
          <a:p>
            <a:endParaRPr lang="en-GB" altLang="en-US" dirty="0">
              <a:latin typeface="Arial" panose="020B0604020202020204" pitchFamily="34" charset="0"/>
            </a:endParaRPr>
          </a:p>
          <a:p>
            <a:r>
              <a:rPr lang="en-GB" altLang="en-US" b="1" dirty="0">
                <a:solidFill>
                  <a:srgbClr val="FF0000"/>
                </a:solidFill>
                <a:latin typeface="Arial" panose="020B0604020202020204" pitchFamily="34" charset="0"/>
              </a:rPr>
              <a:t>Run</a:t>
            </a:r>
            <a:r>
              <a:rPr lang="en-GB" altLang="en-US" dirty="0">
                <a:latin typeface="Arial" panose="020B0604020202020204" pitchFamily="34" charset="0"/>
              </a:rPr>
              <a:t> - Run if your route is clear, get out of the danger area.</a:t>
            </a:r>
          </a:p>
          <a:p>
            <a:r>
              <a:rPr lang="en-GB" altLang="en-US" dirty="0">
                <a:latin typeface="Arial" panose="020B0604020202020204" pitchFamily="34" charset="0"/>
              </a:rPr>
              <a:t>(To do this you need to know the buildings. Please get to know all the buildings which you visit during your time at Norwich University of the Arts.</a:t>
            </a:r>
          </a:p>
          <a:p>
            <a:endParaRPr lang="en-GB" altLang="en-US" dirty="0">
              <a:latin typeface="Arial" panose="020B0604020202020204" pitchFamily="34" charset="0"/>
            </a:endParaRPr>
          </a:p>
          <a:p>
            <a:r>
              <a:rPr lang="en-GB" altLang="en-US" b="1" dirty="0">
                <a:solidFill>
                  <a:srgbClr val="FF0000"/>
                </a:solidFill>
                <a:latin typeface="Arial" panose="020B0604020202020204" pitchFamily="34" charset="0"/>
              </a:rPr>
              <a:t>Hide</a:t>
            </a:r>
            <a:r>
              <a:rPr lang="en-GB" altLang="en-US" dirty="0">
                <a:latin typeface="Arial" panose="020B0604020202020204" pitchFamily="34" charset="0"/>
              </a:rPr>
              <a:t> - Find the best place out of view behind cover if you can.</a:t>
            </a:r>
          </a:p>
          <a:p>
            <a:endParaRPr lang="en-GB" altLang="en-US" dirty="0">
              <a:latin typeface="Arial" panose="020B0604020202020204" pitchFamily="34" charset="0"/>
            </a:endParaRPr>
          </a:p>
          <a:p>
            <a:r>
              <a:rPr lang="en-GB" altLang="en-US" b="1" dirty="0">
                <a:solidFill>
                  <a:srgbClr val="FF0000"/>
                </a:solidFill>
                <a:latin typeface="Arial" panose="020B0604020202020204" pitchFamily="34" charset="0"/>
              </a:rPr>
              <a:t>Tell</a:t>
            </a:r>
            <a:r>
              <a:rPr lang="en-GB" altLang="en-US" dirty="0">
                <a:latin typeface="Arial" panose="020B0604020202020204" pitchFamily="34" charset="0"/>
              </a:rPr>
              <a:t> - Ring 999 and explain what is happening/where it is and give as much information and detail as possible.   </a:t>
            </a:r>
          </a:p>
        </p:txBody>
      </p:sp>
      <p:sp>
        <p:nvSpPr>
          <p:cNvPr id="3" name="Rectangle 2">
            <a:extLst>
              <a:ext uri="{FF2B5EF4-FFF2-40B4-BE49-F238E27FC236}">
                <a16:creationId xmlns:a16="http://schemas.microsoft.com/office/drawing/2014/main" id="{205610D7-5B5E-3249-9988-E643C9DC705B}"/>
              </a:ext>
            </a:extLst>
          </p:cNvPr>
          <p:cNvSpPr/>
          <p:nvPr/>
        </p:nvSpPr>
        <p:spPr>
          <a:xfrm>
            <a:off x="1138361" y="1028962"/>
            <a:ext cx="9915278" cy="707886"/>
          </a:xfrm>
          <a:prstGeom prst="rect">
            <a:avLst/>
          </a:prstGeom>
        </p:spPr>
        <p:txBody>
          <a:bodyPr wrap="non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In the unlikely event of a terrorist attack</a:t>
            </a:r>
            <a:endParaRPr lang="en-U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Graphic 4" descr="Run">
            <a:extLst>
              <a:ext uri="{FF2B5EF4-FFF2-40B4-BE49-F238E27FC236}">
                <a16:creationId xmlns:a16="http://schemas.microsoft.com/office/drawing/2014/main" id="{7E9AF639-E89A-A541-87AE-4D9E3A416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9322" y="3083353"/>
            <a:ext cx="707887" cy="707887"/>
          </a:xfrm>
          <a:prstGeom prst="rect">
            <a:avLst/>
          </a:prstGeom>
        </p:spPr>
      </p:pic>
      <p:pic>
        <p:nvPicPr>
          <p:cNvPr id="9" name="Graphic 8" descr="Crawl">
            <a:extLst>
              <a:ext uri="{FF2B5EF4-FFF2-40B4-BE49-F238E27FC236}">
                <a16:creationId xmlns:a16="http://schemas.microsoft.com/office/drawing/2014/main" id="{564C03B6-93A0-4540-B1F6-5AE077C07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3465" y="3890640"/>
            <a:ext cx="707887" cy="707887"/>
          </a:xfrm>
          <a:prstGeom prst="rect">
            <a:avLst/>
          </a:prstGeom>
        </p:spPr>
      </p:pic>
      <p:pic>
        <p:nvPicPr>
          <p:cNvPr id="12" name="Graphic 11" descr="Speaker phone">
            <a:extLst>
              <a:ext uri="{FF2B5EF4-FFF2-40B4-BE49-F238E27FC236}">
                <a16:creationId xmlns:a16="http://schemas.microsoft.com/office/drawing/2014/main" id="{9EF21FFF-6E68-7148-B64C-BF2C00FA81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65176" y="4674141"/>
            <a:ext cx="687921" cy="687921"/>
          </a:xfrm>
          <a:prstGeom prst="rect">
            <a:avLst/>
          </a:prstGeom>
        </p:spPr>
      </p:pic>
      <p:cxnSp>
        <p:nvCxnSpPr>
          <p:cNvPr id="11" name="Straight Connector 10">
            <a:extLst>
              <a:ext uri="{FF2B5EF4-FFF2-40B4-BE49-F238E27FC236}">
                <a16:creationId xmlns:a16="http://schemas.microsoft.com/office/drawing/2014/main" id="{E0E8FAEE-2106-9949-8EFD-DFE08824C656}"/>
              </a:ext>
            </a:extLst>
          </p:cNvPr>
          <p:cNvCxnSpPr>
            <a:cxnSpLocks/>
          </p:cNvCxnSpPr>
          <p:nvPr/>
        </p:nvCxnSpPr>
        <p:spPr>
          <a:xfrm>
            <a:off x="1287172" y="1879973"/>
            <a:ext cx="961765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2772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0EE0342A-9101-0E47-A6D7-0BDA2EDC692A}"/>
              </a:ext>
            </a:extLst>
          </p:cNvPr>
          <p:cNvSpPr/>
          <p:nvPr/>
        </p:nvSpPr>
        <p:spPr>
          <a:xfrm>
            <a:off x="1275701" y="1900829"/>
            <a:ext cx="4820299" cy="3887218"/>
          </a:xfrm>
          <a:prstGeom prst="rect">
            <a:avLst/>
          </a:prstGeom>
        </p:spPr>
        <p:txBody>
          <a:bodyPr wrap="square">
            <a:spAutoFit/>
          </a:bodyPr>
          <a:lstStyle/>
          <a:p>
            <a:r>
              <a:rPr lang="en-US" altLang="en-US" dirty="0">
                <a:latin typeface="Helvetica Neue" panose="02000503000000020004" pitchFamily="2" charset="0"/>
                <a:ea typeface="Helvetica Neue" panose="02000503000000020004" pitchFamily="2" charset="0"/>
                <a:cs typeface="Helvetica Neue" panose="02000503000000020004" pitchFamily="2" charset="0"/>
              </a:rPr>
              <a:t>There are three types of lifts at </a:t>
            </a: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Norwich University of the Arts :</a:t>
            </a: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defRPr/>
            </a:pPr>
            <a:r>
              <a:rPr lang="en-GB" dirty="0">
                <a:latin typeface="Helvetica Neue" panose="02000503000000020004" pitchFamily="2" charset="0"/>
                <a:ea typeface="Helvetica Neue" panose="02000503000000020004" pitchFamily="2" charset="0"/>
                <a:cs typeface="Helvetica Neue" panose="02000503000000020004" pitchFamily="2" charset="0"/>
              </a:rPr>
              <a:t>General passenger lifts</a:t>
            </a:r>
          </a:p>
          <a:p>
            <a:pPr>
              <a:lnSpc>
                <a:spcPct val="90000"/>
              </a:lnSpc>
              <a:defRPr/>
            </a:pPr>
            <a:r>
              <a:rPr lang="en-GB" dirty="0">
                <a:latin typeface="Helvetica Neue" panose="02000503000000020004" pitchFamily="2" charset="0"/>
                <a:ea typeface="Helvetica Neue" panose="02000503000000020004" pitchFamily="2" charset="0"/>
                <a:cs typeface="Helvetica Neue" panose="02000503000000020004" pitchFamily="2" charset="0"/>
              </a:rPr>
              <a:t>Goods lift</a:t>
            </a:r>
          </a:p>
          <a:p>
            <a:pPr>
              <a:lnSpc>
                <a:spcPct val="90000"/>
              </a:lnSpc>
              <a:defRPr/>
            </a:pPr>
            <a:r>
              <a:rPr lang="en-GB" dirty="0">
                <a:latin typeface="Helvetica Neue" panose="02000503000000020004" pitchFamily="2" charset="0"/>
                <a:ea typeface="Helvetica Neue" panose="02000503000000020004" pitchFamily="2" charset="0"/>
                <a:cs typeface="Helvetica Neue" panose="02000503000000020004" pitchFamily="2" charset="0"/>
              </a:rPr>
              <a:t>Disabled lifts</a:t>
            </a: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You all may use the general lifts &amp; goods lift.</a:t>
            </a: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If you require to use the disabled lifts, please come &amp; see the Estates Office.</a:t>
            </a: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All the lifts have safe working loads, please do not abuse them or overload them.</a:t>
            </a:r>
          </a:p>
        </p:txBody>
      </p:sp>
      <p:sp>
        <p:nvSpPr>
          <p:cNvPr id="3" name="Rectangle 2">
            <a:extLst>
              <a:ext uri="{FF2B5EF4-FFF2-40B4-BE49-F238E27FC236}">
                <a16:creationId xmlns:a16="http://schemas.microsoft.com/office/drawing/2014/main" id="{DBF00B44-1188-414C-A596-143ADAD0AC4D}"/>
              </a:ext>
            </a:extLst>
          </p:cNvPr>
          <p:cNvSpPr/>
          <p:nvPr/>
        </p:nvSpPr>
        <p:spPr>
          <a:xfrm>
            <a:off x="2658649" y="894514"/>
            <a:ext cx="1250663" cy="707886"/>
          </a:xfrm>
          <a:prstGeom prst="rect">
            <a:avLst/>
          </a:prstGeom>
        </p:spPr>
        <p:txBody>
          <a:bodyPr wrap="non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Lifts</a:t>
            </a:r>
            <a:endParaRPr lang="en-U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Graphic 6" descr="Ski Gondola">
            <a:extLst>
              <a:ext uri="{FF2B5EF4-FFF2-40B4-BE49-F238E27FC236}">
                <a16:creationId xmlns:a16="http://schemas.microsoft.com/office/drawing/2014/main" id="{DF8135A1-4054-AA42-81FD-633E900C1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1697" y="912061"/>
            <a:ext cx="669074" cy="669074"/>
          </a:xfrm>
          <a:prstGeom prst="rect">
            <a:avLst/>
          </a:prstGeom>
        </p:spPr>
      </p:pic>
      <p:pic>
        <p:nvPicPr>
          <p:cNvPr id="2050" name="Picture 2" descr="Elevator with metal frame | CMAlifts">
            <a:extLst>
              <a:ext uri="{FF2B5EF4-FFF2-40B4-BE49-F238E27FC236}">
                <a16:creationId xmlns:a16="http://schemas.microsoft.com/office/drawing/2014/main" id="{F6B23FF5-3334-ED42-8D4A-1413625B78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65" r="6482"/>
          <a:stretch/>
        </p:blipFill>
        <p:spPr bwMode="auto">
          <a:xfrm>
            <a:off x="6804837" y="806234"/>
            <a:ext cx="4280995" cy="525881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4277604-F5F9-1648-B941-814A4E0CFC18}"/>
              </a:ext>
            </a:extLst>
          </p:cNvPr>
          <p:cNvCxnSpPr>
            <a:cxnSpLocks/>
          </p:cNvCxnSpPr>
          <p:nvPr/>
        </p:nvCxnSpPr>
        <p:spPr>
          <a:xfrm>
            <a:off x="2775345" y="1632776"/>
            <a:ext cx="101727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2795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C524C08F-1A39-4047-B2CD-99159C1C69E4}"/>
              </a:ext>
            </a:extLst>
          </p:cNvPr>
          <p:cNvSpPr/>
          <p:nvPr/>
        </p:nvSpPr>
        <p:spPr>
          <a:xfrm>
            <a:off x="6556710" y="2692094"/>
            <a:ext cx="4504685" cy="2585323"/>
          </a:xfrm>
          <a:prstGeom prst="rect">
            <a:avLst/>
          </a:prstGeom>
        </p:spPr>
        <p:txBody>
          <a:bodyPr wrap="square">
            <a:spAutoFit/>
          </a:bodyPr>
          <a:lstStyle/>
          <a:p>
            <a:r>
              <a:rPr lang="en-GB" altLang="en-US" dirty="0">
                <a:latin typeface="Arial" panose="020B0604020202020204" pitchFamily="34" charset="0"/>
              </a:rPr>
              <a:t>The University is totally a ‘No Smoking Zone’. </a:t>
            </a:r>
          </a:p>
          <a:p>
            <a:endParaRPr lang="en-GB" altLang="en-US" dirty="0">
              <a:latin typeface="Arial" panose="020B0604020202020204" pitchFamily="34" charset="0"/>
            </a:endParaRPr>
          </a:p>
          <a:p>
            <a:r>
              <a:rPr lang="en-GB" altLang="en-US" dirty="0">
                <a:latin typeface="Arial" panose="020B0604020202020204" pitchFamily="34" charset="0"/>
              </a:rPr>
              <a:t>This fits in with our Fire Policy but it is also now the law.</a:t>
            </a:r>
          </a:p>
          <a:p>
            <a:endParaRPr lang="en-GB" altLang="en-US" dirty="0">
              <a:latin typeface="Arial" panose="020B0604020202020204" pitchFamily="34" charset="0"/>
            </a:endParaRPr>
          </a:p>
          <a:p>
            <a:r>
              <a:rPr lang="en-GB" altLang="en-US" dirty="0">
                <a:latin typeface="Arial" panose="020B0604020202020204" pitchFamily="34" charset="0"/>
              </a:rPr>
              <a:t>Within the University other than in the 3D Workshops we have a no naked flame policy. All hot works are strictly prohibited.</a:t>
            </a:r>
          </a:p>
        </p:txBody>
      </p:sp>
      <p:pic>
        <p:nvPicPr>
          <p:cNvPr id="15362" name="Picture 2" descr="PVC No Smoking Symbol Sign - W391 - Buy Online at Nisbets">
            <a:extLst>
              <a:ext uri="{FF2B5EF4-FFF2-40B4-BE49-F238E27FC236}">
                <a16:creationId xmlns:a16="http://schemas.microsoft.com/office/drawing/2014/main" id="{59CE119F-82AD-1C42-8D40-0134153C9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608" y="1068373"/>
            <a:ext cx="4721254" cy="4721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AFCBE7-BD4A-DC43-ADE7-14081A8C332F}"/>
              </a:ext>
            </a:extLst>
          </p:cNvPr>
          <p:cNvSpPr txBox="1"/>
          <p:nvPr/>
        </p:nvSpPr>
        <p:spPr>
          <a:xfrm>
            <a:off x="7715817" y="1650720"/>
            <a:ext cx="2377313"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Smoking</a:t>
            </a:r>
          </a:p>
        </p:txBody>
      </p:sp>
      <p:pic>
        <p:nvPicPr>
          <p:cNvPr id="9" name="Graphic 8" descr="Smoking">
            <a:extLst>
              <a:ext uri="{FF2B5EF4-FFF2-40B4-BE49-F238E27FC236}">
                <a16:creationId xmlns:a16="http://schemas.microsoft.com/office/drawing/2014/main" id="{602D3335-7265-6D43-BEF8-5671B8EAC8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2861" y="1767491"/>
            <a:ext cx="551409" cy="551409"/>
          </a:xfrm>
          <a:prstGeom prst="rect">
            <a:avLst/>
          </a:prstGeom>
        </p:spPr>
      </p:pic>
      <p:cxnSp>
        <p:nvCxnSpPr>
          <p:cNvPr id="11" name="Straight Connector 10">
            <a:extLst>
              <a:ext uri="{FF2B5EF4-FFF2-40B4-BE49-F238E27FC236}">
                <a16:creationId xmlns:a16="http://schemas.microsoft.com/office/drawing/2014/main" id="{08B0224F-5ECB-7546-8171-8503BC0DFABF}"/>
              </a:ext>
            </a:extLst>
          </p:cNvPr>
          <p:cNvCxnSpPr>
            <a:cxnSpLocks/>
          </p:cNvCxnSpPr>
          <p:nvPr/>
        </p:nvCxnSpPr>
        <p:spPr>
          <a:xfrm>
            <a:off x="7880603" y="2424884"/>
            <a:ext cx="204774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1923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ECB4354E-B966-1040-BD55-01D87E214DB2}"/>
              </a:ext>
            </a:extLst>
          </p:cNvPr>
          <p:cNvSpPr/>
          <p:nvPr/>
        </p:nvSpPr>
        <p:spPr>
          <a:xfrm>
            <a:off x="6403254" y="2063346"/>
            <a:ext cx="4839932" cy="4247317"/>
          </a:xfrm>
          <a:prstGeom prst="rect">
            <a:avLst/>
          </a:prstGeom>
        </p:spPr>
        <p:txBody>
          <a:bodyPr wrap="square">
            <a:spAutoFit/>
          </a:bodyPr>
          <a:lstStyle/>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Arial" panose="020B0604020202020204" pitchFamily="34" charset="0"/>
              </a:rPr>
              <a:t>We try to make it easy for you by siting both types of bin together.</a:t>
            </a:r>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If you put recyclable material in the green bins separately (not in bin bags) it will be recycled.</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If anything is too big or heavy for the normal bins or it is hazardous waste/ electronic equipment/ solvents etc, then please see Estates staff for disposal instructions.</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Arial" panose="020B0604020202020204" pitchFamily="34" charset="0"/>
            </a:endParaRPr>
          </a:p>
        </p:txBody>
      </p:sp>
      <p:pic>
        <p:nvPicPr>
          <p:cNvPr id="7" name="Picture 2" descr="G:\DCIM\100SSCAM\S5030932.JPG">
            <a:extLst>
              <a:ext uri="{FF2B5EF4-FFF2-40B4-BE49-F238E27FC236}">
                <a16:creationId xmlns:a16="http://schemas.microsoft.com/office/drawing/2014/main" id="{E16636A5-44C9-FF45-B70A-CD1FF93A17C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010" r="8430" b="3041"/>
          <a:stretch/>
        </p:blipFill>
        <p:spPr>
          <a:xfrm>
            <a:off x="985262" y="1094557"/>
            <a:ext cx="4593933" cy="4668885"/>
          </a:xfr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326F46-2F3B-D34C-ABAC-6CC87BC736BF}"/>
              </a:ext>
            </a:extLst>
          </p:cNvPr>
          <p:cNvSpPr txBox="1"/>
          <p:nvPr/>
        </p:nvSpPr>
        <p:spPr>
          <a:xfrm>
            <a:off x="8153715" y="1373306"/>
            <a:ext cx="2026024"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Bins</a:t>
            </a:r>
          </a:p>
        </p:txBody>
      </p:sp>
      <p:pic>
        <p:nvPicPr>
          <p:cNvPr id="5" name="Graphic 4" descr="Recycle">
            <a:extLst>
              <a:ext uri="{FF2B5EF4-FFF2-40B4-BE49-F238E27FC236}">
                <a16:creationId xmlns:a16="http://schemas.microsoft.com/office/drawing/2014/main" id="{1063F49F-4067-0E46-8B06-75035D036A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1604" y="1471139"/>
            <a:ext cx="587385" cy="587385"/>
          </a:xfrm>
          <a:prstGeom prst="rect">
            <a:avLst/>
          </a:prstGeom>
        </p:spPr>
      </p:pic>
      <p:cxnSp>
        <p:nvCxnSpPr>
          <p:cNvPr id="9" name="Straight Connector 8">
            <a:extLst>
              <a:ext uri="{FF2B5EF4-FFF2-40B4-BE49-F238E27FC236}">
                <a16:creationId xmlns:a16="http://schemas.microsoft.com/office/drawing/2014/main" id="{3C173A0E-64B0-7C45-9B52-EB495DF0889A}"/>
              </a:ext>
            </a:extLst>
          </p:cNvPr>
          <p:cNvCxnSpPr>
            <a:cxnSpLocks/>
          </p:cNvCxnSpPr>
          <p:nvPr/>
        </p:nvCxnSpPr>
        <p:spPr>
          <a:xfrm>
            <a:off x="8253447" y="2100242"/>
            <a:ext cx="101727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797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pic>
        <p:nvPicPr>
          <p:cNvPr id="1026" name="Picture 2" descr="What Can I Recycle at Home? | NLWA">
            <a:extLst>
              <a:ext uri="{FF2B5EF4-FFF2-40B4-BE49-F238E27FC236}">
                <a16:creationId xmlns:a16="http://schemas.microsoft.com/office/drawing/2014/main" id="{80618C6B-433D-F54C-B666-E530A4A49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4" y="1197616"/>
            <a:ext cx="6451853" cy="4616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79E454-12D6-414D-BF2A-F8A1375725AD}"/>
              </a:ext>
            </a:extLst>
          </p:cNvPr>
          <p:cNvSpPr/>
          <p:nvPr/>
        </p:nvSpPr>
        <p:spPr>
          <a:xfrm>
            <a:off x="7402789" y="1043731"/>
            <a:ext cx="4172967" cy="4770537"/>
          </a:xfrm>
          <a:prstGeom prst="rect">
            <a:avLst/>
          </a:prstGeom>
        </p:spPr>
        <p:txBody>
          <a:bodyPr wrap="square">
            <a:spAutoFit/>
          </a:bodyPr>
          <a:lstStyle/>
          <a:p>
            <a:r>
              <a:rPr lang="en-GB" altLang="en-US" sz="4000" b="1" dirty="0">
                <a:latin typeface="Helvetica Neue" panose="02000503000000020004" pitchFamily="2" charset="0"/>
                <a:ea typeface="Helvetica Neue" panose="02000503000000020004" pitchFamily="2" charset="0"/>
                <a:cs typeface="Helvetica Neue" panose="02000503000000020004" pitchFamily="2" charset="0"/>
              </a:rPr>
              <a:t>Recycled items need to be clean, dry and loose</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Coffee cups need to be emptied  &amp; put in the general waste.</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do not contaminate our recycling bins, already this year a large recycling bin has gone to landfill!</a:t>
            </a:r>
          </a:p>
        </p:txBody>
      </p:sp>
      <p:cxnSp>
        <p:nvCxnSpPr>
          <p:cNvPr id="7" name="Straight Connector 6">
            <a:extLst>
              <a:ext uri="{FF2B5EF4-FFF2-40B4-BE49-F238E27FC236}">
                <a16:creationId xmlns:a16="http://schemas.microsoft.com/office/drawing/2014/main" id="{CD5196A3-177C-F64F-8504-B5E7E4EACD6A}"/>
              </a:ext>
            </a:extLst>
          </p:cNvPr>
          <p:cNvCxnSpPr>
            <a:cxnSpLocks/>
          </p:cNvCxnSpPr>
          <p:nvPr/>
        </p:nvCxnSpPr>
        <p:spPr>
          <a:xfrm>
            <a:off x="7575803" y="3690017"/>
            <a:ext cx="347319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00835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DF9564F8-55B1-9243-A7D4-7A558247C67D}"/>
              </a:ext>
            </a:extLst>
          </p:cNvPr>
          <p:cNvSpPr/>
          <p:nvPr/>
        </p:nvSpPr>
        <p:spPr>
          <a:xfrm>
            <a:off x="828843" y="1681691"/>
            <a:ext cx="10534314" cy="4524315"/>
          </a:xfrm>
          <a:prstGeom prst="rect">
            <a:avLst/>
          </a:prstGeom>
        </p:spPr>
        <p:txBody>
          <a:bodyPr wrap="square">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Check if you want to put anything on the walls/ceilings as hanging art may affect the alarm system. Think about where &amp; how you’re going to hang your work. Not everywhere is OK, please consider the following:</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Is it flammable?</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Is it too heavy to move?</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Is it too large to fit through the door?</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Is it legal? It’s not acceptable to make your own power cables these need to be purchased and will still require a P.A.T. (Portable Appliance Test)</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Where’s the nearest power outlet find out before you set your work up! protect the cable with a cable floor protector.</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Is your work potentially dangerous to you or others (sharp edges/fragile?) </a:t>
            </a: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We’re not saying you can’t do these things, but you might need to take special measures.</a:t>
            </a:r>
          </a:p>
        </p:txBody>
      </p:sp>
      <p:sp>
        <p:nvSpPr>
          <p:cNvPr id="3" name="Rectangle 2">
            <a:extLst>
              <a:ext uri="{FF2B5EF4-FFF2-40B4-BE49-F238E27FC236}">
                <a16:creationId xmlns:a16="http://schemas.microsoft.com/office/drawing/2014/main" id="{7460768A-028B-AA41-8FA1-E868E778B54D}"/>
              </a:ext>
            </a:extLst>
          </p:cNvPr>
          <p:cNvSpPr/>
          <p:nvPr/>
        </p:nvSpPr>
        <p:spPr>
          <a:xfrm>
            <a:off x="2060675" y="651994"/>
            <a:ext cx="8612038" cy="707886"/>
          </a:xfrm>
          <a:prstGeom prst="rect">
            <a:avLst/>
          </a:prstGeom>
        </p:spPr>
        <p:txBody>
          <a:bodyPr wrap="none">
            <a:spAutoFit/>
          </a:bodyPr>
          <a:lstStyle/>
          <a:p>
            <a:pPr>
              <a:buFont typeface="Wingdings" pitchFamily="2" charset="2"/>
              <a:buNone/>
              <a:defRPr/>
            </a:pPr>
            <a:r>
              <a:rPr lang="en-GB" sz="4000" b="1" dirty="0">
                <a:latin typeface="Helvetica Neue" panose="02000503000000020004" pitchFamily="2" charset="0"/>
                <a:ea typeface="Helvetica Neue" panose="02000503000000020004" pitchFamily="2" charset="0"/>
                <a:cs typeface="Helvetica Neue" panose="02000503000000020004" pitchFamily="2" charset="0"/>
              </a:rPr>
              <a:t>Course projects - </a:t>
            </a:r>
            <a:r>
              <a:rPr lang="en-GB" sz="2800" dirty="0">
                <a:latin typeface="Helvetica Neue" panose="02000503000000020004" pitchFamily="2" charset="0"/>
                <a:ea typeface="Helvetica Neue" panose="02000503000000020004" pitchFamily="2" charset="0"/>
                <a:cs typeface="Helvetica Neue" panose="02000503000000020004" pitchFamily="2" charset="0"/>
              </a:rPr>
              <a:t>Plan &amp; Get Advice </a:t>
            </a:r>
            <a:r>
              <a:rPr lang="en-GB" sz="28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Early</a:t>
            </a:r>
          </a:p>
        </p:txBody>
      </p:sp>
      <p:pic>
        <p:nvPicPr>
          <p:cNvPr id="7" name="Graphic 6" descr="Signature">
            <a:extLst>
              <a:ext uri="{FF2B5EF4-FFF2-40B4-BE49-F238E27FC236}">
                <a16:creationId xmlns:a16="http://schemas.microsoft.com/office/drawing/2014/main" id="{0BC5CE3B-3909-EB4D-BE1B-0B59401E3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383" y="768628"/>
            <a:ext cx="580480" cy="580480"/>
          </a:xfrm>
          <a:prstGeom prst="rect">
            <a:avLst/>
          </a:prstGeom>
        </p:spPr>
      </p:pic>
      <p:cxnSp>
        <p:nvCxnSpPr>
          <p:cNvPr id="9" name="Straight Connector 8">
            <a:extLst>
              <a:ext uri="{FF2B5EF4-FFF2-40B4-BE49-F238E27FC236}">
                <a16:creationId xmlns:a16="http://schemas.microsoft.com/office/drawing/2014/main" id="{89D7E575-1613-8B49-927A-611BBC1F70A2}"/>
              </a:ext>
            </a:extLst>
          </p:cNvPr>
          <p:cNvCxnSpPr>
            <a:cxnSpLocks/>
          </p:cNvCxnSpPr>
          <p:nvPr/>
        </p:nvCxnSpPr>
        <p:spPr>
          <a:xfrm>
            <a:off x="2195420" y="1417030"/>
            <a:ext cx="807253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76789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8915BC3A-B9F6-4342-BCEB-D8D5BC349F7D}"/>
              </a:ext>
            </a:extLst>
          </p:cNvPr>
          <p:cNvSpPr/>
          <p:nvPr/>
        </p:nvSpPr>
        <p:spPr>
          <a:xfrm>
            <a:off x="3285333" y="2788342"/>
            <a:ext cx="6096000" cy="1754326"/>
          </a:xfrm>
          <a:prstGeom prst="rect">
            <a:avLst/>
          </a:prstGeom>
        </p:spPr>
        <p:txBody>
          <a:bodyPr>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If You have any questions please do get in touch with </a:t>
            </a:r>
            <a:r>
              <a:rPr lang="en-GB" altLang="en-US" b="1" dirty="0">
                <a:latin typeface="Helvetica Neue" panose="02000503000000020004" pitchFamily="2" charset="0"/>
                <a:ea typeface="Helvetica Neue" panose="02000503000000020004" pitchFamily="2" charset="0"/>
                <a:cs typeface="Helvetica Neue" panose="02000503000000020004" pitchFamily="2" charset="0"/>
              </a:rPr>
              <a:t>Richard Smith </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the Estates Manager </a:t>
            </a:r>
            <a:r>
              <a:rPr lang="en-GB" altLang="en-US" b="1" dirty="0">
                <a:latin typeface="Helvetica Neue" panose="02000503000000020004" pitchFamily="2" charset="0"/>
                <a:ea typeface="Helvetica Neue" panose="02000503000000020004" pitchFamily="2" charset="0"/>
                <a:cs typeface="Helvetica Neue" panose="02000503000000020004" pitchFamily="2" charset="0"/>
              </a:rPr>
              <a:t>- </a:t>
            </a:r>
            <a:r>
              <a:rPr lang="en-GB"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01603 756262</a:t>
            </a:r>
            <a:endParaRPr lang="en-GB" alt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Richard is situated in St Georges Building on the ground floor </a:t>
            </a:r>
            <a:r>
              <a:rPr lang="en-GB" altLang="en-US" b="1" dirty="0">
                <a:latin typeface="Helvetica Neue" panose="02000503000000020004" pitchFamily="2" charset="0"/>
                <a:ea typeface="Helvetica Neue" panose="02000503000000020004" pitchFamily="2" charset="0"/>
                <a:cs typeface="Helvetica Neue" panose="02000503000000020004" pitchFamily="2" charset="0"/>
              </a:rPr>
              <a:t>SG27b</a:t>
            </a:r>
          </a:p>
        </p:txBody>
      </p:sp>
      <p:sp>
        <p:nvSpPr>
          <p:cNvPr id="3" name="Rectangle 2">
            <a:extLst>
              <a:ext uri="{FF2B5EF4-FFF2-40B4-BE49-F238E27FC236}">
                <a16:creationId xmlns:a16="http://schemas.microsoft.com/office/drawing/2014/main" id="{38C9E6A3-ED32-3049-896D-EA75517A32EF}"/>
              </a:ext>
            </a:extLst>
          </p:cNvPr>
          <p:cNvSpPr/>
          <p:nvPr/>
        </p:nvSpPr>
        <p:spPr>
          <a:xfrm>
            <a:off x="3796321" y="1554634"/>
            <a:ext cx="5074024" cy="984885"/>
          </a:xfrm>
          <a:prstGeom prst="rect">
            <a:avLst/>
          </a:prstGeom>
        </p:spPr>
        <p:txBody>
          <a:bodyPr wrap="squar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ANY QUESTIONS ?</a:t>
            </a:r>
            <a:br>
              <a:rPr lang="en-GB" dirty="0">
                <a:solidFill>
                  <a:schemeClr val="folHlink"/>
                </a:solidFill>
              </a:rPr>
            </a:br>
            <a:endParaRPr lang="en-US" dirty="0"/>
          </a:p>
        </p:txBody>
      </p:sp>
      <p:pic>
        <p:nvPicPr>
          <p:cNvPr id="9" name="Graphic 8" descr="Receiver">
            <a:extLst>
              <a:ext uri="{FF2B5EF4-FFF2-40B4-BE49-F238E27FC236}">
                <a16:creationId xmlns:a16="http://schemas.microsoft.com/office/drawing/2014/main" id="{06AECBF6-E04C-9E49-9563-804023E5A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0407">
            <a:off x="2539019" y="4858256"/>
            <a:ext cx="974465" cy="974465"/>
          </a:xfrm>
          <a:prstGeom prst="rect">
            <a:avLst/>
          </a:prstGeom>
        </p:spPr>
      </p:pic>
      <p:cxnSp>
        <p:nvCxnSpPr>
          <p:cNvPr id="11" name="Straight Connector 10">
            <a:extLst>
              <a:ext uri="{FF2B5EF4-FFF2-40B4-BE49-F238E27FC236}">
                <a16:creationId xmlns:a16="http://schemas.microsoft.com/office/drawing/2014/main" id="{8C76460E-9F29-AB47-9052-A9922EA5BE2E}"/>
              </a:ext>
            </a:extLst>
          </p:cNvPr>
          <p:cNvCxnSpPr>
            <a:cxnSpLocks/>
          </p:cNvCxnSpPr>
          <p:nvPr/>
        </p:nvCxnSpPr>
        <p:spPr>
          <a:xfrm>
            <a:off x="3899153" y="2337467"/>
            <a:ext cx="450189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8487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Rectangle 1">
            <a:extLst>
              <a:ext uri="{FF2B5EF4-FFF2-40B4-BE49-F238E27FC236}">
                <a16:creationId xmlns:a16="http://schemas.microsoft.com/office/drawing/2014/main" id="{28631020-FB5D-CB4C-8857-20C450A548C7}"/>
              </a:ext>
            </a:extLst>
          </p:cNvPr>
          <p:cNvSpPr/>
          <p:nvPr/>
        </p:nvSpPr>
        <p:spPr>
          <a:xfrm>
            <a:off x="1974574" y="2379559"/>
            <a:ext cx="8984974" cy="3139321"/>
          </a:xfrm>
          <a:prstGeom prst="rect">
            <a:avLst/>
          </a:prstGeom>
        </p:spPr>
        <p:txBody>
          <a:bodyPr wrap="square">
            <a:spAutoFit/>
          </a:bodyPr>
          <a:lstStyle/>
          <a:p>
            <a:pPr>
              <a:defRPr/>
            </a:pPr>
            <a:r>
              <a:rPr lang="en-GB" altLang="en-US" dirty="0">
                <a:latin typeface="Helvetica Neue" panose="02000503000000020004" pitchFamily="2" charset="0"/>
                <a:ea typeface="Helvetica Neue" panose="02000503000000020004" pitchFamily="2" charset="0"/>
                <a:cs typeface="Helvetica Neue" panose="02000503000000020004" pitchFamily="2" charset="0"/>
              </a:rPr>
              <a:t>Your Health, Safety &amp; Welfare is of paramount importance to the University.</a:t>
            </a:r>
          </a:p>
          <a:p>
            <a:pPr>
              <a:defRPr/>
            </a:pPr>
            <a:r>
              <a:rPr lang="en-GB" altLang="en-US" dirty="0">
                <a:latin typeface="Helvetica Neue" panose="02000503000000020004" pitchFamily="2" charset="0"/>
                <a:ea typeface="Helvetica Neue" panose="02000503000000020004" pitchFamily="2" charset="0"/>
                <a:cs typeface="Helvetica Neue" panose="02000503000000020004" pitchFamily="2" charset="0"/>
              </a:rPr>
              <a:t> </a:t>
            </a:r>
          </a:p>
          <a:p>
            <a:pPr>
              <a:defRPr/>
            </a:pPr>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help us to help you during the Coronavirus outbreak and comply with all instructions and guidance given to you.</a:t>
            </a:r>
          </a:p>
          <a:p>
            <a:pPr>
              <a:defRPr/>
            </a:pPr>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There are numerous signs around campus explaining the actions you need to take and what we have done to prevent the spread of the Coronavirus.</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do not become sign blind, we encourage you to read all signs, these will change as and when guidelines change. </a:t>
            </a:r>
          </a:p>
          <a:p>
            <a:pPr algn="ctr">
              <a:defRPr/>
            </a:pPr>
            <a:endParaRPr lang="en-GB" altLang="en-US" dirty="0"/>
          </a:p>
        </p:txBody>
      </p:sp>
      <p:sp>
        <p:nvSpPr>
          <p:cNvPr id="3" name="Rectangle 2">
            <a:extLst>
              <a:ext uri="{FF2B5EF4-FFF2-40B4-BE49-F238E27FC236}">
                <a16:creationId xmlns:a16="http://schemas.microsoft.com/office/drawing/2014/main" id="{1B774D67-F240-4F48-81C1-836BC9D3821D}"/>
              </a:ext>
            </a:extLst>
          </p:cNvPr>
          <p:cNvSpPr/>
          <p:nvPr/>
        </p:nvSpPr>
        <p:spPr>
          <a:xfrm>
            <a:off x="4769421" y="1289262"/>
            <a:ext cx="2739853" cy="707886"/>
          </a:xfrm>
          <a:prstGeom prst="rect">
            <a:avLst/>
          </a:prstGeom>
        </p:spPr>
        <p:txBody>
          <a:bodyPr wrap="none">
            <a:spAutoFit/>
          </a:bodyPr>
          <a:lstStyle/>
          <a:p>
            <a:pPr algn="ctr"/>
            <a:r>
              <a:rPr lang="en-US" sz="4000" b="1" dirty="0">
                <a:latin typeface="Helvetica Neue" panose="02000503000000020004" pitchFamily="2" charset="0"/>
                <a:ea typeface="Helvetica Neue" panose="02000503000000020004" pitchFamily="2" charset="0"/>
                <a:cs typeface="Helvetica Neue" panose="02000503000000020004" pitchFamily="2" charset="0"/>
              </a:rPr>
              <a:t>COVID-19 </a:t>
            </a:r>
          </a:p>
        </p:txBody>
      </p:sp>
      <p:pic>
        <p:nvPicPr>
          <p:cNvPr id="6" name="Picture 5">
            <a:extLst>
              <a:ext uri="{FF2B5EF4-FFF2-40B4-BE49-F238E27FC236}">
                <a16:creationId xmlns:a16="http://schemas.microsoft.com/office/drawing/2014/main" id="{E82D7525-11FB-A047-A762-1698B24CFFEE}"/>
              </a:ext>
            </a:extLst>
          </p:cNvPr>
          <p:cNvPicPr>
            <a:picLocks noChangeAspect="1"/>
          </p:cNvPicPr>
          <p:nvPr/>
        </p:nvPicPr>
        <p:blipFill>
          <a:blip r:embed="rId2"/>
          <a:stretch>
            <a:fillRect/>
          </a:stretch>
        </p:blipFill>
        <p:spPr>
          <a:xfrm>
            <a:off x="11414636" y="381231"/>
            <a:ext cx="398440" cy="425003"/>
          </a:xfrm>
          <a:prstGeom prst="rect">
            <a:avLst/>
          </a:prstGeom>
        </p:spPr>
      </p:pic>
      <p:cxnSp>
        <p:nvCxnSpPr>
          <p:cNvPr id="5" name="Straight Connector 4">
            <a:extLst>
              <a:ext uri="{FF2B5EF4-FFF2-40B4-BE49-F238E27FC236}">
                <a16:creationId xmlns:a16="http://schemas.microsoft.com/office/drawing/2014/main" id="{A7D82AD8-3AC1-4C4E-BB75-084DA21F8655}"/>
              </a:ext>
            </a:extLst>
          </p:cNvPr>
          <p:cNvCxnSpPr>
            <a:cxnSpLocks/>
          </p:cNvCxnSpPr>
          <p:nvPr/>
        </p:nvCxnSpPr>
        <p:spPr>
          <a:xfrm>
            <a:off x="4914091" y="2001081"/>
            <a:ext cx="231081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7615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4" name="Rectangle 3">
            <a:extLst>
              <a:ext uri="{FF2B5EF4-FFF2-40B4-BE49-F238E27FC236}">
                <a16:creationId xmlns:a16="http://schemas.microsoft.com/office/drawing/2014/main" id="{5DE0E828-BC1B-2743-B793-4666F5A7113C}"/>
              </a:ext>
            </a:extLst>
          </p:cNvPr>
          <p:cNvSpPr/>
          <p:nvPr/>
        </p:nvSpPr>
        <p:spPr>
          <a:xfrm>
            <a:off x="5310105" y="2273430"/>
            <a:ext cx="6096000" cy="3139321"/>
          </a:xfrm>
          <a:prstGeom prst="rect">
            <a:avLst/>
          </a:prstGeom>
        </p:spPr>
        <p:txBody>
          <a:bodyPr>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We have 11 buildings across the campus which date back to 13</a:t>
            </a:r>
            <a:r>
              <a:rPr lang="en-GB" altLang="en-US"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 Century (East Garth).</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respect these buildings.</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a:t>
            </a:r>
            <a:r>
              <a:rPr lang="en-GB" altLang="en-US"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do not </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damage the fabric of the buildings.</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a:t>
            </a:r>
            <a:r>
              <a:rPr lang="en-GB" altLang="en-US"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do not </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hang any items from pipes or light fittings.</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a:t>
            </a:r>
            <a:r>
              <a:rPr lang="en-GB" altLang="en-US"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do not </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make holes in our walls or floors.</a:t>
            </a: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If required you will have boards assigned to you to hang work from.</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a:t>
            </a:r>
            <a:r>
              <a:rPr lang="en-GB" altLang="en-US" b="1"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do</a:t>
            </a:r>
            <a:r>
              <a:rPr lang="en-GB" altLang="en-US" dirty="0">
                <a:latin typeface="Helvetica Neue" panose="02000503000000020004" pitchFamily="2" charset="0"/>
                <a:ea typeface="Helvetica Neue" panose="02000503000000020004" pitchFamily="2" charset="0"/>
                <a:cs typeface="Helvetica Neue" panose="02000503000000020004" pitchFamily="2" charset="0"/>
              </a:rPr>
              <a:t> report any damage.</a:t>
            </a:r>
          </a:p>
        </p:txBody>
      </p:sp>
      <p:pic>
        <p:nvPicPr>
          <p:cNvPr id="2052" name="Picture 4" descr="Full screen preview">
            <a:extLst>
              <a:ext uri="{FF2B5EF4-FFF2-40B4-BE49-F238E27FC236}">
                <a16:creationId xmlns:a16="http://schemas.microsoft.com/office/drawing/2014/main" id="{62151E2F-190F-134C-A6AE-D9C88D5D4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16" y="735496"/>
            <a:ext cx="40005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93A7942-41FC-1146-9C2B-8371A6121E03}"/>
              </a:ext>
            </a:extLst>
          </p:cNvPr>
          <p:cNvSpPr/>
          <p:nvPr/>
        </p:nvSpPr>
        <p:spPr>
          <a:xfrm>
            <a:off x="7206717" y="1221092"/>
            <a:ext cx="2600392" cy="707886"/>
          </a:xfrm>
          <a:prstGeom prst="rect">
            <a:avLst/>
          </a:prstGeom>
        </p:spPr>
        <p:txBody>
          <a:bodyPr wrap="none">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Buildings </a:t>
            </a:r>
          </a:p>
        </p:txBody>
      </p:sp>
      <p:cxnSp>
        <p:nvCxnSpPr>
          <p:cNvPr id="9" name="Straight Connector 8">
            <a:extLst>
              <a:ext uri="{FF2B5EF4-FFF2-40B4-BE49-F238E27FC236}">
                <a16:creationId xmlns:a16="http://schemas.microsoft.com/office/drawing/2014/main" id="{53868A0D-F664-FB4B-842E-5DD51C1F95E9}"/>
              </a:ext>
            </a:extLst>
          </p:cNvPr>
          <p:cNvCxnSpPr>
            <a:cxnSpLocks/>
          </p:cNvCxnSpPr>
          <p:nvPr/>
        </p:nvCxnSpPr>
        <p:spPr>
          <a:xfrm>
            <a:off x="7312733" y="1968734"/>
            <a:ext cx="222883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714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5" name="Rectangle 4">
            <a:extLst>
              <a:ext uri="{FF2B5EF4-FFF2-40B4-BE49-F238E27FC236}">
                <a16:creationId xmlns:a16="http://schemas.microsoft.com/office/drawing/2014/main" id="{BA52A8E6-19AF-3246-863C-57B6ADE74660}"/>
              </a:ext>
            </a:extLst>
          </p:cNvPr>
          <p:cNvSpPr/>
          <p:nvPr/>
        </p:nvSpPr>
        <p:spPr>
          <a:xfrm>
            <a:off x="469784" y="2688929"/>
            <a:ext cx="2818140" cy="3139321"/>
          </a:xfrm>
          <a:prstGeom prst="rect">
            <a:avLst/>
          </a:prstGeom>
        </p:spPr>
        <p:txBody>
          <a:bodyPr wrap="square">
            <a:spAutoFit/>
          </a:bodyPr>
          <a:lstStyle/>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St Georges</a:t>
            </a:r>
          </a:p>
          <a:p>
            <a:pPr marL="285750" indent="-285750">
              <a:buFont typeface="Arial" panose="020B0604020202020204" pitchFamily="34" charset="0"/>
              <a:buChar char="•"/>
              <a:defRPr/>
            </a:pPr>
            <a:r>
              <a:rPr lang="en-GB" dirty="0" err="1">
                <a:latin typeface="Helvetica Neue" panose="02000503000000020004" pitchFamily="2" charset="0"/>
                <a:ea typeface="Helvetica Neue" panose="02000503000000020004" pitchFamily="2" charset="0"/>
                <a:cs typeface="Helvetica Neue" panose="02000503000000020004" pitchFamily="2" charset="0"/>
              </a:rPr>
              <a:t>Guntons</a:t>
            </a: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St Andrews House</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Cavendish House</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Boardman House</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Monastery</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East Garth</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West Garth</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Francis House</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Duke Street</a:t>
            </a:r>
          </a:p>
          <a:p>
            <a:pPr marL="285750" indent="-285750">
              <a:buFont typeface="Arial" panose="020B0604020202020204" pitchFamily="34" charset="0"/>
              <a:buChar char="•"/>
              <a:defRPr/>
            </a:pPr>
            <a:r>
              <a:rPr lang="en-GB" dirty="0">
                <a:latin typeface="Helvetica Neue" panose="02000503000000020004" pitchFamily="2" charset="0"/>
                <a:ea typeface="Helvetica Neue" panose="02000503000000020004" pitchFamily="2" charset="0"/>
                <a:cs typeface="Helvetica Neue" panose="02000503000000020004" pitchFamily="2" charset="0"/>
              </a:rPr>
              <a:t>Duke St Riverside</a:t>
            </a:r>
          </a:p>
        </p:txBody>
      </p:sp>
      <p:sp>
        <p:nvSpPr>
          <p:cNvPr id="2" name="TextBox 1">
            <a:extLst>
              <a:ext uri="{FF2B5EF4-FFF2-40B4-BE49-F238E27FC236}">
                <a16:creationId xmlns:a16="http://schemas.microsoft.com/office/drawing/2014/main" id="{0208E4E7-A2DD-6840-AF3A-5B48FCC19533}"/>
              </a:ext>
            </a:extLst>
          </p:cNvPr>
          <p:cNvSpPr txBox="1"/>
          <p:nvPr/>
        </p:nvSpPr>
        <p:spPr>
          <a:xfrm>
            <a:off x="858924" y="1594118"/>
            <a:ext cx="3790121"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Buildings </a:t>
            </a:r>
          </a:p>
        </p:txBody>
      </p:sp>
      <p:pic>
        <p:nvPicPr>
          <p:cNvPr id="11" name="Picture 4" descr="Full screen preview">
            <a:extLst>
              <a:ext uri="{FF2B5EF4-FFF2-40B4-BE49-F238E27FC236}">
                <a16:creationId xmlns:a16="http://schemas.microsoft.com/office/drawing/2014/main" id="{F3562627-870B-D74B-80C4-E42470FA2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147" y="859635"/>
            <a:ext cx="7310533" cy="51038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E823F25E-BE52-D847-BB2A-0C1B71EF8A83}"/>
              </a:ext>
            </a:extLst>
          </p:cNvPr>
          <p:cNvCxnSpPr>
            <a:cxnSpLocks/>
          </p:cNvCxnSpPr>
          <p:nvPr/>
        </p:nvCxnSpPr>
        <p:spPr>
          <a:xfrm>
            <a:off x="964940" y="2355376"/>
            <a:ext cx="222883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04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Rectangle 1">
            <a:extLst>
              <a:ext uri="{FF2B5EF4-FFF2-40B4-BE49-F238E27FC236}">
                <a16:creationId xmlns:a16="http://schemas.microsoft.com/office/drawing/2014/main" id="{B7DDBE7A-184B-8241-A252-AE6CB4DC8AAD}"/>
              </a:ext>
            </a:extLst>
          </p:cNvPr>
          <p:cNvSpPr/>
          <p:nvPr/>
        </p:nvSpPr>
        <p:spPr>
          <a:xfrm>
            <a:off x="538592" y="1757440"/>
            <a:ext cx="7480116" cy="3914918"/>
          </a:xfrm>
          <a:prstGeom prst="rect">
            <a:avLst/>
          </a:prstGeom>
        </p:spPr>
        <p:txBody>
          <a:bodyPr wrap="square">
            <a:spAutoFit/>
          </a:bodyPr>
          <a:lstStyle/>
          <a:p>
            <a:pPr>
              <a:lnSpc>
                <a:spcPct val="90000"/>
              </a:lnSpc>
              <a:defRPr/>
            </a:pPr>
            <a:r>
              <a:rPr lang="en-GB" sz="4000" b="1" dirty="0">
                <a:latin typeface="Helvetica Neue" panose="02000503000000020004" pitchFamily="2" charset="0"/>
                <a:ea typeface="Helvetica Neue" panose="02000503000000020004" pitchFamily="2" charset="0"/>
                <a:cs typeface="Helvetica Neue" panose="02000503000000020004" pitchFamily="2" charset="0"/>
              </a:rPr>
              <a:t>The Non Residential Estate</a:t>
            </a:r>
          </a:p>
          <a:p>
            <a:pPr>
              <a:lnSpc>
                <a:spcPct val="90000"/>
              </a:lnSpc>
              <a:defRPr/>
            </a:pPr>
            <a:endParaRPr lang="en-GB" sz="2000" u="sng"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defRPr/>
            </a:pPr>
            <a:endParaRPr lang="en-GB" sz="2000" b="1"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defRPr/>
            </a:pPr>
            <a:r>
              <a:rPr lang="en-GB" sz="2000" b="1" dirty="0">
                <a:latin typeface="Helvetica Neue" panose="02000503000000020004" pitchFamily="2" charset="0"/>
                <a:ea typeface="Helvetica Neue" panose="02000503000000020004" pitchFamily="2" charset="0"/>
                <a:cs typeface="Helvetica Neue" panose="02000503000000020004" pitchFamily="2" charset="0"/>
              </a:rPr>
              <a:t>Opening Times </a:t>
            </a:r>
          </a:p>
          <a:p>
            <a:pPr>
              <a:lnSpc>
                <a:spcPct val="90000"/>
              </a:lnSpc>
              <a:defRPr/>
            </a:pPr>
            <a:r>
              <a:rPr lang="en-GB" sz="2000" dirty="0">
                <a:latin typeface="Helvetica Neue" panose="02000503000000020004" pitchFamily="2" charset="0"/>
                <a:ea typeface="Helvetica Neue" panose="02000503000000020004" pitchFamily="2" charset="0"/>
                <a:cs typeface="Helvetica Neue" panose="02000503000000020004" pitchFamily="2" charset="0"/>
              </a:rPr>
              <a:t>9am - 9pm Monday to Thursday</a:t>
            </a:r>
          </a:p>
          <a:p>
            <a:pPr>
              <a:lnSpc>
                <a:spcPct val="90000"/>
              </a:lnSpc>
              <a:defRPr/>
            </a:pPr>
            <a:r>
              <a:rPr lang="en-GB" sz="2000" dirty="0">
                <a:latin typeface="Helvetica Neue" panose="02000503000000020004" pitchFamily="2" charset="0"/>
                <a:ea typeface="Helvetica Neue" panose="02000503000000020004" pitchFamily="2" charset="0"/>
                <a:cs typeface="Helvetica Neue" panose="02000503000000020004" pitchFamily="2" charset="0"/>
              </a:rPr>
              <a:t>9am - 5pm Fridays</a:t>
            </a:r>
          </a:p>
          <a:p>
            <a:pPr>
              <a:lnSpc>
                <a:spcPct val="90000"/>
              </a:lnSpc>
              <a:defRPr/>
            </a:pP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defRPr/>
            </a:pPr>
            <a:r>
              <a:rPr lang="en-GB" sz="2000" dirty="0">
                <a:latin typeface="Helvetica Neue" panose="02000503000000020004" pitchFamily="2" charset="0"/>
                <a:ea typeface="Helvetica Neue" panose="02000503000000020004" pitchFamily="2" charset="0"/>
                <a:cs typeface="Helvetica Neue" panose="02000503000000020004" pitchFamily="2" charset="0"/>
              </a:rPr>
              <a:t>10am – 4pm Saturday </a:t>
            </a:r>
            <a:r>
              <a:rPr lang="en-GB" sz="2000" b="1" dirty="0">
                <a:latin typeface="Helvetica Neue" panose="02000503000000020004" pitchFamily="2" charset="0"/>
                <a:ea typeface="Helvetica Neue" panose="02000503000000020004" pitchFamily="2" charset="0"/>
                <a:cs typeface="Helvetica Neue" panose="02000503000000020004" pitchFamily="2" charset="0"/>
              </a:rPr>
              <a:t>(Library)</a:t>
            </a:r>
          </a:p>
          <a:p>
            <a:pPr>
              <a:lnSpc>
                <a:spcPct val="90000"/>
              </a:lnSpc>
              <a:defRPr/>
            </a:pP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defRPr/>
            </a:pPr>
            <a:r>
              <a:rPr lang="en-GB" sz="2000" b="1" dirty="0">
                <a:latin typeface="Helvetica Neue" panose="02000503000000020004" pitchFamily="2" charset="0"/>
                <a:ea typeface="Helvetica Neue" panose="02000503000000020004" pitchFamily="2" charset="0"/>
                <a:cs typeface="Helvetica Neue" panose="02000503000000020004" pitchFamily="2" charset="0"/>
              </a:rPr>
              <a:t>The Buildings shut at</a:t>
            </a:r>
          </a:p>
          <a:p>
            <a:pPr>
              <a:lnSpc>
                <a:spcPct val="90000"/>
              </a:lnSpc>
              <a:defRPr/>
            </a:pPr>
            <a:r>
              <a:rPr lang="en-GB" sz="20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5pm on Friday</a:t>
            </a:r>
          </a:p>
          <a:p>
            <a:pPr lvl="4">
              <a:lnSpc>
                <a:spcPct val="90000"/>
              </a:lnSpc>
              <a:defRPr/>
            </a:pPr>
            <a:r>
              <a:rPr lang="en-GB" dirty="0">
                <a:solidFill>
                  <a:srgbClr val="B2B2B2"/>
                </a:solidFill>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defRPr/>
            </a:pPr>
            <a:r>
              <a:rPr lang="en-GB" dirty="0">
                <a:solidFill>
                  <a:schemeClr val="tx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4" name="Rectangle 3">
            <a:extLst>
              <a:ext uri="{FF2B5EF4-FFF2-40B4-BE49-F238E27FC236}">
                <a16:creationId xmlns:a16="http://schemas.microsoft.com/office/drawing/2014/main" id="{E371FC6A-D749-3F4E-AF15-F607B3319447}"/>
              </a:ext>
            </a:extLst>
          </p:cNvPr>
          <p:cNvSpPr/>
          <p:nvPr/>
        </p:nvSpPr>
        <p:spPr>
          <a:xfrm>
            <a:off x="538592" y="5410331"/>
            <a:ext cx="7682579" cy="646331"/>
          </a:xfrm>
          <a:prstGeom prst="rect">
            <a:avLst/>
          </a:prstGeom>
        </p:spPr>
        <p:txBody>
          <a:bodyPr wrap="square">
            <a:spAutoFit/>
          </a:bodyPr>
          <a:lstStyle/>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en-US" dirty="0">
                <a:latin typeface="Helvetica Neue" panose="02000503000000020004" pitchFamily="2" charset="0"/>
                <a:ea typeface="Helvetica Neue" panose="02000503000000020004" pitchFamily="2" charset="0"/>
                <a:cs typeface="Helvetica Neue" panose="02000503000000020004" pitchFamily="2" charset="0"/>
              </a:rPr>
              <a:t>These times apply to the 11 buildings on the Non-Residential site </a:t>
            </a:r>
          </a:p>
        </p:txBody>
      </p:sp>
      <p:pic>
        <p:nvPicPr>
          <p:cNvPr id="3076" name="Picture 4" descr="Full screen preview">
            <a:extLst>
              <a:ext uri="{FF2B5EF4-FFF2-40B4-BE49-F238E27FC236}">
                <a16:creationId xmlns:a16="http://schemas.microsoft.com/office/drawing/2014/main" id="{3FFA7774-6E4F-554A-B60D-46D9B10CE9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7"/>
          <a:stretch/>
        </p:blipFill>
        <p:spPr bwMode="auto">
          <a:xfrm>
            <a:off x="7704667" y="835203"/>
            <a:ext cx="3534833" cy="51875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A72E6C2-BFD4-544B-968C-F031992E0580}"/>
              </a:ext>
            </a:extLst>
          </p:cNvPr>
          <p:cNvCxnSpPr>
            <a:cxnSpLocks/>
          </p:cNvCxnSpPr>
          <p:nvPr/>
        </p:nvCxnSpPr>
        <p:spPr>
          <a:xfrm>
            <a:off x="725666" y="2425934"/>
            <a:ext cx="6420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51789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17583DE6-3067-7141-8DF4-4DE93BBF42AE}"/>
              </a:ext>
            </a:extLst>
          </p:cNvPr>
          <p:cNvSpPr/>
          <p:nvPr/>
        </p:nvSpPr>
        <p:spPr>
          <a:xfrm>
            <a:off x="8461263" y="2759122"/>
            <a:ext cx="2672454" cy="2954655"/>
          </a:xfrm>
          <a:prstGeom prst="rect">
            <a:avLst/>
          </a:prstGeom>
        </p:spPr>
        <p:txBody>
          <a:bodyPr wrap="square">
            <a:spAutoFit/>
          </a:bodyPr>
          <a:lstStyle/>
          <a:p>
            <a:r>
              <a:rPr lang="en-GB" altLang="en-US" sz="1200" dirty="0">
                <a:latin typeface="Arial" panose="020B0604020202020204" pitchFamily="34" charset="0"/>
                <a:ea typeface="Helvetica Neue" panose="02000503000000020004" pitchFamily="2" charset="0"/>
                <a:cs typeface="Arial" panose="020B0604020202020204" pitchFamily="34" charset="0"/>
              </a:rPr>
              <a:t>The Café is situated in St Andrews House and is being run in conjunction with the Feed.  </a:t>
            </a:r>
          </a:p>
          <a:p>
            <a:pPr algn="l"/>
            <a:r>
              <a:rPr lang="en-GB" altLang="en-US" sz="1200" dirty="0">
                <a:latin typeface="Arial" panose="020B0604020202020204" pitchFamily="34" charset="0"/>
                <a:ea typeface="Helvetica Neue" panose="02000503000000020004" pitchFamily="2" charset="0"/>
                <a:cs typeface="Arial" panose="020B0604020202020204" pitchFamily="34" charset="0"/>
              </a:rPr>
              <a:t>.</a:t>
            </a:r>
            <a:r>
              <a:rPr lang="en-GB" sz="1200" b="0" i="0" dirty="0">
                <a:solidFill>
                  <a:srgbClr val="FFFFFF"/>
                </a:solidFill>
                <a:effectLst/>
                <a:latin typeface="Arial" panose="020B0604020202020204" pitchFamily="34" charset="0"/>
                <a:cs typeface="Arial" panose="020B0604020202020204" pitchFamily="34" charset="0"/>
              </a:rPr>
              <a:t> The Feed  are a social enterprise with a mission to motivate change in people to prevent poverty, hunger and homelessness in Norwich.</a:t>
            </a:r>
          </a:p>
          <a:p>
            <a:pPr algn="l"/>
            <a:r>
              <a:rPr lang="en-GB" sz="1200" b="0" i="0" dirty="0">
                <a:solidFill>
                  <a:srgbClr val="FFFFFF"/>
                </a:solidFill>
                <a:effectLst/>
                <a:latin typeface="Arial" panose="020B0604020202020204" pitchFamily="34" charset="0"/>
                <a:cs typeface="Arial" panose="020B0604020202020204" pitchFamily="34" charset="0"/>
              </a:rPr>
              <a:t>Everything they do works towards their/our vision of 'a community free from poverty'.</a:t>
            </a:r>
          </a:p>
          <a:p>
            <a:endParaRPr lang="en-GB" altLang="en-US" sz="1200" dirty="0">
              <a:latin typeface="Arial" panose="020B0604020202020204" pitchFamily="34" charset="0"/>
              <a:ea typeface="Helvetica Neue" panose="02000503000000020004" pitchFamily="2" charset="0"/>
              <a:cs typeface="Arial" panose="020B0604020202020204" pitchFamily="34" charset="0"/>
            </a:endParaRPr>
          </a:p>
          <a:p>
            <a:r>
              <a:rPr lang="en-GB" altLang="en-US" sz="1200" dirty="0">
                <a:latin typeface="Arial" panose="020B0604020202020204" pitchFamily="34" charset="0"/>
                <a:ea typeface="Helvetica Neue" panose="02000503000000020004" pitchFamily="2" charset="0"/>
                <a:cs typeface="Arial" panose="020B0604020202020204" pitchFamily="34" charset="0"/>
              </a:rPr>
              <a:t>Please do keep an eye on the intranet for all up to date information regarding opening times</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Rectangle 3">
            <a:extLst>
              <a:ext uri="{FF2B5EF4-FFF2-40B4-BE49-F238E27FC236}">
                <a16:creationId xmlns:a16="http://schemas.microsoft.com/office/drawing/2014/main" id="{716FCA8D-13B8-C545-8CB7-60DE0A72C188}"/>
              </a:ext>
            </a:extLst>
          </p:cNvPr>
          <p:cNvSpPr/>
          <p:nvPr/>
        </p:nvSpPr>
        <p:spPr>
          <a:xfrm>
            <a:off x="8898988" y="1806284"/>
            <a:ext cx="1315104" cy="707886"/>
          </a:xfrm>
          <a:prstGeom prst="rect">
            <a:avLst/>
          </a:prstGeom>
        </p:spPr>
        <p:txBody>
          <a:bodyPr wrap="non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Café</a:t>
            </a:r>
            <a:endParaRPr lang="en-US" sz="40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098" name="Picture 2" descr="St Andrews House © Evelyn Simak :: Geograph Britain and Ireland">
            <a:extLst>
              <a:ext uri="{FF2B5EF4-FFF2-40B4-BE49-F238E27FC236}">
                <a16:creationId xmlns:a16="http://schemas.microsoft.com/office/drawing/2014/main" id="{94F76D9A-56D7-534A-9B9E-9275E2E60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04" y="806234"/>
            <a:ext cx="6739556" cy="53451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Latte Cup">
            <a:extLst>
              <a:ext uri="{FF2B5EF4-FFF2-40B4-BE49-F238E27FC236}">
                <a16:creationId xmlns:a16="http://schemas.microsoft.com/office/drawing/2014/main" id="{5D81D172-93A8-E34F-A899-B1C00CDAF3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63101" y="1957407"/>
            <a:ext cx="577597" cy="577597"/>
          </a:xfrm>
          <a:prstGeom prst="rect">
            <a:avLst/>
          </a:prstGeom>
        </p:spPr>
      </p:pic>
      <p:cxnSp>
        <p:nvCxnSpPr>
          <p:cNvPr id="11" name="Straight Connector 10">
            <a:extLst>
              <a:ext uri="{FF2B5EF4-FFF2-40B4-BE49-F238E27FC236}">
                <a16:creationId xmlns:a16="http://schemas.microsoft.com/office/drawing/2014/main" id="{78E19242-F498-8E4B-A8E8-5592A80188FD}"/>
              </a:ext>
            </a:extLst>
          </p:cNvPr>
          <p:cNvCxnSpPr>
            <a:cxnSpLocks/>
          </p:cNvCxnSpPr>
          <p:nvPr/>
        </p:nvCxnSpPr>
        <p:spPr>
          <a:xfrm>
            <a:off x="9057592" y="2514170"/>
            <a:ext cx="103346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2580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6D7C9E90-01D3-654E-94C4-73E398768320}"/>
              </a:ext>
            </a:extLst>
          </p:cNvPr>
          <p:cNvSpPr/>
          <p:nvPr/>
        </p:nvSpPr>
        <p:spPr>
          <a:xfrm>
            <a:off x="1694683" y="2497625"/>
            <a:ext cx="3826933" cy="3416320"/>
          </a:xfrm>
          <a:prstGeom prst="rect">
            <a:avLst/>
          </a:prstGeom>
        </p:spPr>
        <p:txBody>
          <a:bodyPr wrap="square">
            <a:spAutoFit/>
          </a:bodyPr>
          <a:lstStyle/>
          <a:p>
            <a:r>
              <a:rPr lang="en-US" altLang="en-US" dirty="0">
                <a:latin typeface="Arial" panose="020B0604020202020204" pitchFamily="34" charset="0"/>
              </a:rPr>
              <a:t>We need to ensure the security of the University's property and your property. We can only do this by adhering to the security measures we have in place, we need to prevent tailgating and we need to report anything suspicious we see or hear around campus.</a:t>
            </a:r>
          </a:p>
          <a:p>
            <a:endParaRPr lang="en-US" altLang="en-US" dirty="0">
              <a:latin typeface="Arial" panose="020B0604020202020204" pitchFamily="34" charset="0"/>
            </a:endParaRPr>
          </a:p>
          <a:p>
            <a:r>
              <a:rPr lang="en-US" altLang="en-US" dirty="0">
                <a:latin typeface="Arial" panose="020B0604020202020204" pitchFamily="34" charset="0"/>
              </a:rPr>
              <a:t>With regards to Graffiti we have a zero tolerance to this crime.</a:t>
            </a:r>
          </a:p>
          <a:p>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17924E66-6138-2149-B974-CC30061DA658}"/>
              </a:ext>
            </a:extLst>
          </p:cNvPr>
          <p:cNvSpPr txBox="1"/>
          <p:nvPr/>
        </p:nvSpPr>
        <p:spPr>
          <a:xfrm>
            <a:off x="1694683" y="1512764"/>
            <a:ext cx="3826933" cy="707886"/>
          </a:xfrm>
          <a:prstGeom prst="rect">
            <a:avLst/>
          </a:prstGeom>
          <a:noFill/>
        </p:spPr>
        <p:txBody>
          <a:bodyPr wrap="square" rtlCol="0">
            <a:spAutoFit/>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Security - </a:t>
            </a:r>
            <a:r>
              <a:rPr lang="en-US" sz="2800" dirty="0">
                <a:latin typeface="Helvetica Neue" panose="02000503000000020004" pitchFamily="2" charset="0"/>
                <a:ea typeface="Helvetica Neue" panose="02000503000000020004" pitchFamily="2" charset="0"/>
                <a:cs typeface="Helvetica Neue" panose="02000503000000020004" pitchFamily="2" charset="0"/>
              </a:rPr>
              <a:t>Crime</a:t>
            </a:r>
            <a:r>
              <a:rPr lang="en-US" sz="2800" dirty="0"/>
              <a:t> </a:t>
            </a:r>
          </a:p>
        </p:txBody>
      </p:sp>
      <p:pic>
        <p:nvPicPr>
          <p:cNvPr id="1026" name="Picture 2" descr="Full screen preview">
            <a:extLst>
              <a:ext uri="{FF2B5EF4-FFF2-40B4-BE49-F238E27FC236}">
                <a16:creationId xmlns:a16="http://schemas.microsoft.com/office/drawing/2014/main" id="{0461F4A7-AE92-6145-9E48-777B12674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 b="5136"/>
          <a:stretch/>
        </p:blipFill>
        <p:spPr bwMode="auto">
          <a:xfrm>
            <a:off x="6638683" y="886489"/>
            <a:ext cx="4396630" cy="508502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2C8ED74-1474-B440-9ED7-B6AFBB027D2A}"/>
              </a:ext>
            </a:extLst>
          </p:cNvPr>
          <p:cNvCxnSpPr>
            <a:cxnSpLocks/>
          </p:cNvCxnSpPr>
          <p:nvPr/>
        </p:nvCxnSpPr>
        <p:spPr>
          <a:xfrm>
            <a:off x="1812630" y="2257924"/>
            <a:ext cx="338802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2282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sp>
        <p:nvSpPr>
          <p:cNvPr id="2" name="Rectangle 1">
            <a:extLst>
              <a:ext uri="{FF2B5EF4-FFF2-40B4-BE49-F238E27FC236}">
                <a16:creationId xmlns:a16="http://schemas.microsoft.com/office/drawing/2014/main" id="{208A0A91-0E55-B14D-BDEF-2B5B20807B24}"/>
              </a:ext>
            </a:extLst>
          </p:cNvPr>
          <p:cNvSpPr/>
          <p:nvPr/>
        </p:nvSpPr>
        <p:spPr>
          <a:xfrm>
            <a:off x="4729105" y="1964026"/>
            <a:ext cx="6811450" cy="3970318"/>
          </a:xfrm>
          <a:prstGeom prst="rect">
            <a:avLst/>
          </a:prstGeom>
        </p:spPr>
        <p:txBody>
          <a:bodyPr wrap="square">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Your ID Card is yours. It is for your sole use and is not to be lent to anyone. If it is lost, report it so it can be deactivated. You will then need to arrange for a replacement.</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Please be mindful of unauthorised persons tail gating behind you when you enter a building. If you think someone has followed you through or if you think an intruder or unauthorised person is inside, please report it to a member of the Estates team. </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For everyone's safety please do not wedge doors open and then  walk away.</a:t>
            </a:r>
          </a:p>
          <a:p>
            <a:endParaRPr lang="en-GB" alt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altLang="en-US" dirty="0">
                <a:latin typeface="Helvetica Neue" panose="02000503000000020004" pitchFamily="2" charset="0"/>
                <a:ea typeface="Helvetica Neue" panose="02000503000000020004" pitchFamily="2" charset="0"/>
                <a:cs typeface="Helvetica Neue" panose="02000503000000020004" pitchFamily="2" charset="0"/>
              </a:rPr>
              <a:t>With regards to visitors, they must be booked in through your course leader before the day of their arrival.</a:t>
            </a:r>
          </a:p>
        </p:txBody>
      </p:sp>
      <p:sp>
        <p:nvSpPr>
          <p:cNvPr id="3" name="Rectangle 2">
            <a:extLst>
              <a:ext uri="{FF2B5EF4-FFF2-40B4-BE49-F238E27FC236}">
                <a16:creationId xmlns:a16="http://schemas.microsoft.com/office/drawing/2014/main" id="{B06A8724-335C-C343-BDB7-79B28541F55B}"/>
              </a:ext>
            </a:extLst>
          </p:cNvPr>
          <p:cNvSpPr/>
          <p:nvPr/>
        </p:nvSpPr>
        <p:spPr>
          <a:xfrm>
            <a:off x="4333641" y="695464"/>
            <a:ext cx="4336380" cy="707886"/>
          </a:xfrm>
          <a:prstGeom prst="rect">
            <a:avLst/>
          </a:prstGeom>
        </p:spPr>
        <p:txBody>
          <a:bodyPr wrap="non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Security – </a:t>
            </a:r>
            <a:r>
              <a:rPr lang="en-GB" sz="2800" dirty="0">
                <a:latin typeface="Helvetica Neue" panose="02000503000000020004" pitchFamily="2" charset="0"/>
                <a:ea typeface="Helvetica Neue" panose="02000503000000020004" pitchFamily="2" charset="0"/>
                <a:cs typeface="Helvetica Neue" panose="02000503000000020004" pitchFamily="2" charset="0"/>
              </a:rPr>
              <a:t>ID Cards  </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descr="A close up of a device&#10;&#10;Description automatically generated">
            <a:extLst>
              <a:ext uri="{FF2B5EF4-FFF2-40B4-BE49-F238E27FC236}">
                <a16:creationId xmlns:a16="http://schemas.microsoft.com/office/drawing/2014/main" id="{8AEA37F3-951C-574B-BE02-F0080BE42866}"/>
              </a:ext>
            </a:extLst>
          </p:cNvPr>
          <p:cNvPicPr>
            <a:picLocks noChangeAspect="1"/>
          </p:cNvPicPr>
          <p:nvPr/>
        </p:nvPicPr>
        <p:blipFill rotWithShape="1">
          <a:blip r:embed="rId3"/>
          <a:srcRect l="29487" t="37647" r="42786" b="22092"/>
          <a:stretch/>
        </p:blipFill>
        <p:spPr>
          <a:xfrm>
            <a:off x="781630" y="1964027"/>
            <a:ext cx="3552011" cy="3970317"/>
          </a:xfrm>
          <a:prstGeom prst="rect">
            <a:avLst/>
          </a:prstGeom>
        </p:spPr>
      </p:pic>
      <p:cxnSp>
        <p:nvCxnSpPr>
          <p:cNvPr id="11" name="Straight Connector 10">
            <a:extLst>
              <a:ext uri="{FF2B5EF4-FFF2-40B4-BE49-F238E27FC236}">
                <a16:creationId xmlns:a16="http://schemas.microsoft.com/office/drawing/2014/main" id="{8896DC3A-3914-4349-A8F4-BFBC6D5343AF}"/>
              </a:ext>
            </a:extLst>
          </p:cNvPr>
          <p:cNvCxnSpPr>
            <a:cxnSpLocks/>
          </p:cNvCxnSpPr>
          <p:nvPr/>
        </p:nvCxnSpPr>
        <p:spPr>
          <a:xfrm>
            <a:off x="4466295" y="1443612"/>
            <a:ext cx="385078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940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6" name="Picture 5">
            <a:extLst>
              <a:ext uri="{FF2B5EF4-FFF2-40B4-BE49-F238E27FC236}">
                <a16:creationId xmlns:a16="http://schemas.microsoft.com/office/drawing/2014/main" id="{BE7DE8C4-D4B5-E943-A984-1FB242ED2D6E}"/>
              </a:ext>
            </a:extLst>
          </p:cNvPr>
          <p:cNvPicPr>
            <a:picLocks noChangeAspect="1"/>
          </p:cNvPicPr>
          <p:nvPr/>
        </p:nvPicPr>
        <p:blipFill>
          <a:blip r:embed="rId2"/>
          <a:stretch>
            <a:fillRect/>
          </a:stretch>
        </p:blipFill>
        <p:spPr>
          <a:xfrm>
            <a:off x="11414636" y="381231"/>
            <a:ext cx="398440" cy="425003"/>
          </a:xfrm>
          <a:prstGeom prst="rect">
            <a:avLst/>
          </a:prstGeom>
        </p:spPr>
      </p:pic>
      <p:pic>
        <p:nvPicPr>
          <p:cNvPr id="5" name="Content Placeholder 3">
            <a:extLst>
              <a:ext uri="{FF2B5EF4-FFF2-40B4-BE49-F238E27FC236}">
                <a16:creationId xmlns:a16="http://schemas.microsoft.com/office/drawing/2014/main" id="{89473C9B-947C-4C43-9CBB-C79E4C5876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6847" y="869474"/>
            <a:ext cx="4485951" cy="5147226"/>
          </a:xfrm>
        </p:spPr>
      </p:pic>
      <p:sp>
        <p:nvSpPr>
          <p:cNvPr id="2" name="Rectangle 1">
            <a:extLst>
              <a:ext uri="{FF2B5EF4-FFF2-40B4-BE49-F238E27FC236}">
                <a16:creationId xmlns:a16="http://schemas.microsoft.com/office/drawing/2014/main" id="{50217FA8-4C09-BB4C-81B9-C213BF7C1307}"/>
              </a:ext>
            </a:extLst>
          </p:cNvPr>
          <p:cNvSpPr/>
          <p:nvPr/>
        </p:nvSpPr>
        <p:spPr>
          <a:xfrm>
            <a:off x="6217045" y="3443087"/>
            <a:ext cx="4710932" cy="1477328"/>
          </a:xfrm>
          <a:prstGeom prst="rect">
            <a:avLst/>
          </a:prstGeom>
        </p:spPr>
        <p:txBody>
          <a:bodyPr wrap="square">
            <a:spAutoFit/>
          </a:bodyPr>
          <a:lstStyle/>
          <a:p>
            <a:r>
              <a:rPr lang="en-GB" altLang="en-US" dirty="0">
                <a:latin typeface="Helvetica Neue" panose="02000503000000020004" pitchFamily="2" charset="0"/>
                <a:ea typeface="Helvetica Neue" panose="02000503000000020004" pitchFamily="2" charset="0"/>
                <a:cs typeface="Helvetica Neue" panose="02000503000000020004" pitchFamily="2" charset="0"/>
              </a:rPr>
              <a:t>This is a swipe card reader, the reader will allow the door to open once you have presented your identification card to it. Your card does not need to touch the reader, just swipe your card close to the front of it.</a:t>
            </a:r>
          </a:p>
        </p:txBody>
      </p:sp>
      <p:sp>
        <p:nvSpPr>
          <p:cNvPr id="7" name="Rectangle 6">
            <a:extLst>
              <a:ext uri="{FF2B5EF4-FFF2-40B4-BE49-F238E27FC236}">
                <a16:creationId xmlns:a16="http://schemas.microsoft.com/office/drawing/2014/main" id="{675E24E4-BB3F-6F4D-8F12-9A949FC3908D}"/>
              </a:ext>
            </a:extLst>
          </p:cNvPr>
          <p:cNvSpPr/>
          <p:nvPr/>
        </p:nvSpPr>
        <p:spPr>
          <a:xfrm>
            <a:off x="6505278" y="2417835"/>
            <a:ext cx="4134465" cy="707886"/>
          </a:xfrm>
          <a:prstGeom prst="rect">
            <a:avLst/>
          </a:prstGeom>
        </p:spPr>
        <p:txBody>
          <a:bodyPr wrap="none">
            <a:spAutoFit/>
          </a:bodyPr>
          <a:lstStyle/>
          <a:p>
            <a:r>
              <a:rPr lang="en-GB" sz="4000" b="1" dirty="0">
                <a:latin typeface="Helvetica Neue" panose="02000503000000020004" pitchFamily="2" charset="0"/>
                <a:ea typeface="Helvetica Neue" panose="02000503000000020004" pitchFamily="2" charset="0"/>
                <a:cs typeface="Helvetica Neue" panose="02000503000000020004" pitchFamily="2" charset="0"/>
              </a:rPr>
              <a:t>Security - </a:t>
            </a:r>
            <a:r>
              <a:rPr lang="en-GB" sz="2800" dirty="0">
                <a:latin typeface="Helvetica Neue" panose="02000503000000020004" pitchFamily="2" charset="0"/>
                <a:ea typeface="Helvetica Neue" panose="02000503000000020004" pitchFamily="2" charset="0"/>
                <a:cs typeface="Helvetica Neue" panose="02000503000000020004" pitchFamily="2" charset="0"/>
              </a:rPr>
              <a:t>Access</a:t>
            </a:r>
            <a:r>
              <a:rPr lang="en-GB" sz="2800" b="1" dirty="0">
                <a:latin typeface="Helvetica Neue" panose="02000503000000020004" pitchFamily="2" charset="0"/>
                <a:ea typeface="Helvetica Neue" panose="02000503000000020004" pitchFamily="2" charset="0"/>
                <a:cs typeface="Helvetica Neue" panose="02000503000000020004" pitchFamily="2" charset="0"/>
              </a:rPr>
              <a:t>  </a:t>
            </a:r>
            <a:endParaRPr lang="en-US" sz="2800" b="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9" name="Straight Connector 8">
            <a:extLst>
              <a:ext uri="{FF2B5EF4-FFF2-40B4-BE49-F238E27FC236}">
                <a16:creationId xmlns:a16="http://schemas.microsoft.com/office/drawing/2014/main" id="{978A8514-699E-6E40-928D-FCF940151935}"/>
              </a:ext>
            </a:extLst>
          </p:cNvPr>
          <p:cNvCxnSpPr>
            <a:cxnSpLocks/>
          </p:cNvCxnSpPr>
          <p:nvPr/>
        </p:nvCxnSpPr>
        <p:spPr>
          <a:xfrm>
            <a:off x="6617789" y="3162297"/>
            <a:ext cx="358691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90012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2D41"/>
      </a:dk2>
      <a:lt2>
        <a:srgbClr val="E2E8E2"/>
      </a:lt2>
      <a:accent1>
        <a:srgbClr val="E729E0"/>
      </a:accent1>
      <a:accent2>
        <a:srgbClr val="8C17D5"/>
      </a:accent2>
      <a:accent3>
        <a:srgbClr val="5935E8"/>
      </a:accent3>
      <a:accent4>
        <a:srgbClr val="264DD8"/>
      </a:accent4>
      <a:accent5>
        <a:srgbClr val="29A1E7"/>
      </a:accent5>
      <a:accent6>
        <a:srgbClr val="14B7AF"/>
      </a:accent6>
      <a:hlink>
        <a:srgbClr val="3F7BBF"/>
      </a:hlink>
      <a:folHlink>
        <a:srgbClr val="7F7F7F"/>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535</TotalTime>
  <Words>1198</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Avenir Next LT Pro Light</vt:lpstr>
      <vt:lpstr>Garamond</vt:lpstr>
      <vt:lpstr>Helvetica Neue</vt:lpstr>
      <vt:lpstr>Wingdings</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Richard Smith</cp:lastModifiedBy>
  <cp:revision>47</cp:revision>
  <dcterms:created xsi:type="dcterms:W3CDTF">2020-09-01T15:25:19Z</dcterms:created>
  <dcterms:modified xsi:type="dcterms:W3CDTF">2021-12-23T14:09:09Z</dcterms:modified>
</cp:coreProperties>
</file>